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85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67" r:id="rId25"/>
    <p:sldId id="268" r:id="rId26"/>
    <p:sldId id="269" r:id="rId27"/>
    <p:sldId id="270" r:id="rId28"/>
    <p:sldId id="286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139E2D9-9550-435B-9827-FCDDAE9A9C9D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5"/>
            <p14:sldId id="266"/>
            <p14:sldId id="271"/>
            <p14:sldId id="272"/>
            <p14:sldId id="273"/>
            <p14:sldId id="274"/>
            <p14:sldId id="275"/>
            <p14:sldId id="276"/>
            <p14:sldId id="285"/>
            <p14:sldId id="277"/>
            <p14:sldId id="278"/>
            <p14:sldId id="279"/>
            <p14:sldId id="280"/>
            <p14:sldId id="282"/>
            <p14:sldId id="283"/>
            <p14:sldId id="284"/>
            <p14:sldId id="267"/>
            <p14:sldId id="268"/>
            <p14:sldId id="269"/>
            <p14:sldId id="270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833" autoAdjust="0"/>
  </p:normalViewPr>
  <p:slideViewPr>
    <p:cSldViewPr>
      <p:cViewPr varScale="1">
        <p:scale>
          <a:sx n="63" d="100"/>
          <a:sy n="63" d="100"/>
        </p:scale>
        <p:origin x="-7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36C7-A662-4126-9A23-6D3908CA6CD7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5B66C-0B14-4767-9D0E-84716CF1C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055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CEFF2-70D9-4DC2-9371-9A845E35A0B6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B6CD8-3D86-4270-87A0-D7E053B543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771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6CD8-3D86-4270-87A0-D7E053B5433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48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Hlavním cílem projektu je rozvoj vzdělávání lektorů dalšího vzdělávání</a:t>
            </a:r>
            <a:r>
              <a:rPr lang="cs-CZ" baseline="0" dirty="0" smtClean="0"/>
              <a:t>, rozvoj jejich </a:t>
            </a:r>
            <a:r>
              <a:rPr lang="cs-CZ" baseline="0" dirty="0" err="1" smtClean="0"/>
              <a:t>andragogických</a:t>
            </a:r>
            <a:r>
              <a:rPr lang="cs-CZ" baseline="0" dirty="0" smtClean="0"/>
              <a:t> znalostí, PC dovedností a lektorských kompetencí. V tomto projektu šlo o celkové zvýšení úrovně vzdělávání a lektorů, především ze společnosti </a:t>
            </a:r>
            <a:r>
              <a:rPr lang="cs-CZ" baseline="0" dirty="0" err="1" smtClean="0"/>
              <a:t>EDLiT</a:t>
            </a:r>
            <a:r>
              <a:rPr lang="cs-CZ" baseline="0" dirty="0" smtClean="0"/>
              <a:t> s.r.o., případně i dalších lektorů, působících v MSK v oblasti vzdělávání dospělých.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6CD8-3D86-4270-87A0-D7E053B5433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04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Tvorba 6 opor k již existujícím vzdělávacím modulům z oblasti IT</a:t>
            </a:r>
            <a:r>
              <a:rPr lang="cs-CZ" baseline="0" dirty="0" smtClean="0"/>
              <a:t> a multimediálních dovedností</a:t>
            </a:r>
            <a:endParaRPr lang="cs-CZ" dirty="0" smtClean="0"/>
          </a:p>
          <a:p>
            <a:r>
              <a:rPr lang="cs-CZ" baseline="0" dirty="0" smtClean="0"/>
              <a:t>Tvorba 11 nových vzdělávacích modulů z oblasti andragogiky + Interaktivní tabule a zároveň tvorba učebních opor</a:t>
            </a:r>
          </a:p>
          <a:p>
            <a:r>
              <a:rPr lang="cs-CZ" baseline="0" dirty="0" smtClean="0"/>
              <a:t>Všechny opory byly vytvořeny jak v elektronické, tak i v tištěné podobě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6CD8-3D86-4270-87A0-D7E053B5433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23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7602-17B0-499F-AFF7-D877A6BFCA5A}" type="datetime1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8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89E4-F0DD-48EE-9641-667C01AD9A70}" type="datetime1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49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02CA-6653-444E-848D-231785B7E6BD}" type="datetime1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19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99BF-9BA0-4753-B7A0-DC9E3FBFB5AA}" type="datetime1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28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FDA4-9287-49CA-A89C-C5EC7FF38D27}" type="datetime1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18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FFB-8830-4A90-8D37-CB3A5FF7DE6A}" type="datetime1">
              <a:rPr lang="cs-CZ" smtClean="0"/>
              <a:t>22. 10. 2014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94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70E8-EEAF-466E-8520-B171D97A15CC}" type="datetime1">
              <a:rPr lang="cs-CZ" smtClean="0"/>
              <a:t>22. 10. 2014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42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E81E-CC65-4D4F-82B1-BD2EEC839D02}" type="datetime1">
              <a:rPr lang="cs-CZ" smtClean="0"/>
              <a:t>22. 10. 2014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2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C3BD-A173-4764-9FA2-952E17E8D4FD}" type="datetime1">
              <a:rPr lang="cs-CZ" smtClean="0"/>
              <a:t>22. 10. 2014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16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265-757F-42A3-957E-4EFAD4DEDB13}" type="datetime1">
              <a:rPr lang="cs-CZ" smtClean="0"/>
              <a:t>22. 10. 2014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D2B7-B2FF-45F0-9CD9-32B9D0606462}" type="datetime1">
              <a:rPr lang="cs-CZ" smtClean="0"/>
              <a:t>22. 10. 2014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58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338A6-521C-477D-A5B8-52BDCB7F96E6}" type="datetime1">
              <a:rPr lang="cs-CZ" smtClean="0"/>
              <a:t>22. 10. 2014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FBC2-923F-4121-A41D-E0F4B913F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80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63" y="5157192"/>
            <a:ext cx="5760720" cy="12588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16835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Vítáme Vás na závěrečné konferenci projektu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I lektor dalšího vzdělávání potřebuje další vzdělávání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12697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Reg</a:t>
            </a:r>
            <a:r>
              <a:rPr lang="cs-CZ" dirty="0" smtClean="0">
                <a:solidFill>
                  <a:schemeClr val="tx1"/>
                </a:solidFill>
              </a:rPr>
              <a:t>. číslo projektu:  </a:t>
            </a:r>
            <a:r>
              <a:rPr lang="cs-CZ" b="1" dirty="0" smtClean="0">
                <a:solidFill>
                  <a:schemeClr val="tx1"/>
                </a:solidFill>
              </a:rPr>
              <a:t>CZ.1.07/3.2.07/03.0124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7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7" t="4738" r="23176" b="6896"/>
          <a:stretch/>
        </p:blipFill>
        <p:spPr>
          <a:xfrm rot="20951267">
            <a:off x="1349654" y="3975884"/>
            <a:ext cx="2021723" cy="26004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Červen 2013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Skenování a digitalizace předloh do elektronické podoby</a:t>
            </a:r>
          </a:p>
          <a:p>
            <a:r>
              <a:rPr lang="cs-CZ" dirty="0" smtClean="0"/>
              <a:t>Lektor: Ing. et Ing. Jiří </a:t>
            </a:r>
            <a:r>
              <a:rPr lang="cs-CZ" dirty="0" err="1" smtClean="0"/>
              <a:t>Polok</a:t>
            </a:r>
            <a:endParaRPr lang="cs-CZ" dirty="0" smtClean="0"/>
          </a:p>
          <a:p>
            <a:r>
              <a:rPr lang="cs-CZ" dirty="0" smtClean="0"/>
              <a:t>Rozsah: 4VH +1</a:t>
            </a:r>
          </a:p>
          <a:p>
            <a:r>
              <a:rPr lang="cs-CZ" dirty="0" smtClean="0"/>
              <a:t>Počet účastníků: 8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95736" y="6356352"/>
            <a:ext cx="4392488" cy="385016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79540"/>
            <a:ext cx="4716016" cy="265494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088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Srpen 2013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Digitální fotografie, digitální video</a:t>
            </a:r>
          </a:p>
          <a:p>
            <a:r>
              <a:rPr lang="cs-CZ" dirty="0" smtClean="0"/>
              <a:t>Lektor: Ing. et Ing. Jiří </a:t>
            </a:r>
            <a:r>
              <a:rPr lang="cs-CZ" dirty="0" err="1" smtClean="0"/>
              <a:t>Polok</a:t>
            </a:r>
            <a:endParaRPr lang="cs-CZ" dirty="0" smtClean="0"/>
          </a:p>
          <a:p>
            <a:r>
              <a:rPr lang="cs-CZ" dirty="0" smtClean="0"/>
              <a:t>Rozsah: 2x 4 VH +1</a:t>
            </a:r>
          </a:p>
          <a:p>
            <a:r>
              <a:rPr lang="cs-CZ" dirty="0" smtClean="0"/>
              <a:t>Počet účastníků: 7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95736" y="6356352"/>
            <a:ext cx="4968552" cy="385016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3284984"/>
            <a:ext cx="4139952" cy="27599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96856"/>
            <a:ext cx="3923925" cy="261594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175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Říjen 2013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Osobnost lektora</a:t>
            </a:r>
          </a:p>
          <a:p>
            <a:r>
              <a:rPr lang="cs-CZ" dirty="0" smtClean="0"/>
              <a:t>Lektor: Bc. Sylva </a:t>
            </a:r>
            <a:r>
              <a:rPr lang="cs-CZ" dirty="0" err="1" smtClean="0"/>
              <a:t>Mihulová</a:t>
            </a:r>
            <a:endParaRPr lang="cs-CZ" dirty="0" smtClean="0"/>
          </a:p>
          <a:p>
            <a:r>
              <a:rPr lang="cs-CZ" dirty="0" smtClean="0"/>
              <a:t>Rozsah: 7VH +1</a:t>
            </a:r>
          </a:p>
          <a:p>
            <a:r>
              <a:rPr lang="cs-CZ" dirty="0" smtClean="0"/>
              <a:t>Počet účastníků: 12</a:t>
            </a:r>
          </a:p>
          <a:p>
            <a:r>
              <a:rPr lang="cs-CZ" dirty="0" smtClean="0"/>
              <a:t>Místo konání: </a:t>
            </a:r>
          </a:p>
          <a:p>
            <a:pPr marL="0" indent="0">
              <a:buNone/>
            </a:pPr>
            <a:r>
              <a:rPr lang="cs-CZ" dirty="0" smtClean="0"/>
              <a:t> nové prostory společnosti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EDliT</a:t>
            </a:r>
            <a:r>
              <a:rPr lang="cs-CZ" dirty="0" smtClean="0"/>
              <a:t> s.r.o., Frýdecká ul.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11760" y="6356352"/>
            <a:ext cx="4536504" cy="425096"/>
          </a:xfrm>
        </p:spPr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96" y="1069152"/>
            <a:ext cx="4031940" cy="26879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18888"/>
            <a:ext cx="4251528" cy="28343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057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24" y="3284984"/>
            <a:ext cx="3923928" cy="29429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53802"/>
            <a:ext cx="3744416" cy="28083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Říjen 2013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Interaktivní výuka – Interaktivní tabule jako pomůcka</a:t>
            </a:r>
          </a:p>
          <a:p>
            <a:r>
              <a:rPr lang="cs-CZ" dirty="0" smtClean="0"/>
              <a:t>Lektor: Mgr. et Bc. Jiří Klement</a:t>
            </a:r>
          </a:p>
          <a:p>
            <a:r>
              <a:rPr lang="cs-CZ" dirty="0" smtClean="0"/>
              <a:t>Rozsah: 7VH +1</a:t>
            </a:r>
          </a:p>
          <a:p>
            <a:r>
              <a:rPr lang="cs-CZ" dirty="0" smtClean="0"/>
              <a:t>Počet účastníků: 7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55776" y="6356352"/>
            <a:ext cx="4752528" cy="405762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8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Listopad – prosinec 2013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Psychologické základy a principy vzdělávání dospělých</a:t>
            </a:r>
          </a:p>
          <a:p>
            <a:r>
              <a:rPr lang="cs-CZ" dirty="0" smtClean="0"/>
              <a:t>Lektor: Bc. Sylva </a:t>
            </a:r>
            <a:r>
              <a:rPr lang="cs-CZ" dirty="0" err="1" smtClean="0"/>
              <a:t>Mihulová</a:t>
            </a:r>
            <a:endParaRPr lang="cs-CZ" dirty="0" smtClean="0"/>
          </a:p>
          <a:p>
            <a:r>
              <a:rPr lang="cs-CZ" dirty="0" smtClean="0"/>
              <a:t>Rozsah: 2x 7VH + 1</a:t>
            </a:r>
          </a:p>
          <a:p>
            <a:r>
              <a:rPr lang="cs-CZ" dirty="0" smtClean="0"/>
              <a:t>Počet účastníků: 14</a:t>
            </a:r>
          </a:p>
          <a:p>
            <a:r>
              <a:rPr lang="cs-CZ" dirty="0" smtClean="0"/>
              <a:t>Místo konání: </a:t>
            </a:r>
            <a:r>
              <a:rPr lang="cs-CZ" dirty="0" err="1" smtClean="0"/>
              <a:t>Flamingo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55776" y="6356352"/>
            <a:ext cx="4608512" cy="385016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201272" cy="31509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32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25852"/>
            <a:ext cx="4153901" cy="27692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Leden 2014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26058"/>
            <a:ext cx="8229600" cy="4525963"/>
          </a:xfrm>
          <a:effectLst>
            <a:softEdge rad="317500"/>
          </a:effectLst>
        </p:spPr>
        <p:txBody>
          <a:bodyPr/>
          <a:lstStyle/>
          <a:p>
            <a:r>
              <a:rPr lang="cs-CZ" b="1" dirty="0" smtClean="0"/>
              <a:t>Komunikační a prezentační dovednosti,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kultura řeči</a:t>
            </a:r>
          </a:p>
          <a:p>
            <a:r>
              <a:rPr lang="cs-CZ" dirty="0" smtClean="0"/>
              <a:t>Lektor: Mgr. Daniel Sikora</a:t>
            </a:r>
          </a:p>
          <a:p>
            <a:r>
              <a:rPr lang="cs-CZ" dirty="0" smtClean="0"/>
              <a:t>Rozsah: 2x 7VH + 1</a:t>
            </a:r>
          </a:p>
          <a:p>
            <a:r>
              <a:rPr lang="cs-CZ" dirty="0" smtClean="0"/>
              <a:t>Počet účastníků: 9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2"/>
            <a:ext cx="4968552" cy="438768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66" y="2420888"/>
            <a:ext cx="4104455" cy="27363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650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 LEKTOR DALŠÍHO VZDĚLÁVÁNÍ POTŘEBUJE DALŠÍ VZDĚLÁVÁNÍ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117">
            <a:off x="4609036" y="632224"/>
            <a:ext cx="4283968" cy="32129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8" y="260648"/>
            <a:ext cx="3528392" cy="4704523"/>
          </a:xfrm>
          <a:prstGeom prst="rect">
            <a:avLst/>
          </a:prstGeom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44" y="3079518"/>
            <a:ext cx="2828480" cy="37713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787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76972"/>
            <a:ext cx="4561312" cy="34209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Únor 2014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Obsahová a metodická příprava vzdělávacího programu, tvorba osnov a sledu jednotlivých lekcí, organizace výuky</a:t>
            </a:r>
          </a:p>
          <a:p>
            <a:r>
              <a:rPr lang="cs-CZ" dirty="0" smtClean="0"/>
              <a:t>Lektor: Mgr. Daniel Sikora</a:t>
            </a:r>
          </a:p>
          <a:p>
            <a:r>
              <a:rPr lang="cs-CZ" dirty="0" smtClean="0"/>
              <a:t>Rozsah: 7VH +1</a:t>
            </a:r>
          </a:p>
          <a:p>
            <a:r>
              <a:rPr lang="cs-CZ" dirty="0" smtClean="0"/>
              <a:t>Počet účastníků: 9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67744" y="6356352"/>
            <a:ext cx="4608512" cy="385016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9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Březen 2014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Jak </a:t>
            </a:r>
            <a:r>
              <a:rPr lang="cs-CZ" b="1" dirty="0"/>
              <a:t>v</a:t>
            </a:r>
            <a:r>
              <a:rPr lang="cs-CZ" b="1" dirty="0" smtClean="0"/>
              <a:t>ést workshop a jak aktivizovat pozornost účastníků</a:t>
            </a:r>
          </a:p>
          <a:p>
            <a:r>
              <a:rPr lang="cs-CZ" dirty="0" smtClean="0"/>
              <a:t>Lektor: Mgr. et Bc. Jiří Klement</a:t>
            </a:r>
          </a:p>
          <a:p>
            <a:r>
              <a:rPr lang="cs-CZ" dirty="0" smtClean="0"/>
              <a:t>Rozsah: 7VH + 1</a:t>
            </a:r>
          </a:p>
          <a:p>
            <a:r>
              <a:rPr lang="cs-CZ" dirty="0" smtClean="0"/>
              <a:t>Počet účastníků: 9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2"/>
            <a:ext cx="4176464" cy="385016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92962"/>
            <a:ext cx="4968044" cy="331202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296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4"/>
          <a:stretch/>
        </p:blipFill>
        <p:spPr>
          <a:xfrm>
            <a:off x="3635896" y="3284984"/>
            <a:ext cx="5112060" cy="27511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Duben 2014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Kontrola, hodnocení účastníků a zpětná vazba</a:t>
            </a:r>
          </a:p>
          <a:p>
            <a:r>
              <a:rPr lang="cs-CZ" dirty="0" smtClean="0"/>
              <a:t>Lektor: Mgr. et Bc. Jiří Klement</a:t>
            </a:r>
          </a:p>
          <a:p>
            <a:r>
              <a:rPr lang="cs-CZ" dirty="0" smtClean="0"/>
              <a:t>Rozsah: 7VH + 1</a:t>
            </a:r>
          </a:p>
          <a:p>
            <a:r>
              <a:rPr lang="cs-CZ" dirty="0" smtClean="0"/>
              <a:t>Počet účastníků: 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356352"/>
            <a:ext cx="4896544" cy="385016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7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Období trvání projektu: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10. 2012 – 31. 10.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Projekt byl spolufinancován Evropským sociálním fondem a státním rozpočtem České </a:t>
            </a:r>
            <a:r>
              <a:rPr lang="cs-CZ" dirty="0"/>
              <a:t>r</a:t>
            </a:r>
            <a:r>
              <a:rPr lang="cs-CZ" dirty="0" smtClean="0"/>
              <a:t>epubliky prostřednictvím OP VK - Operačního programu Vzdělávání pro konkurenceschopnost.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39752" y="6356352"/>
            <a:ext cx="4536504" cy="365125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5"/>
            <a:ext cx="57610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5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211960" cy="28079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Květen 2014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Metody vzdělávání dospělých</a:t>
            </a:r>
          </a:p>
          <a:p>
            <a:r>
              <a:rPr lang="cs-CZ" dirty="0" smtClean="0"/>
              <a:t>Lektor: Mgr. Daniel Sikora</a:t>
            </a:r>
          </a:p>
          <a:p>
            <a:r>
              <a:rPr lang="cs-CZ" dirty="0" smtClean="0"/>
              <a:t>Rozsah: 7VH + 1</a:t>
            </a:r>
          </a:p>
          <a:p>
            <a:r>
              <a:rPr lang="cs-CZ" dirty="0" smtClean="0"/>
              <a:t>Počet účastníků: 7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93504" y="6356352"/>
            <a:ext cx="4356484" cy="385015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b="14422"/>
          <a:stretch/>
        </p:blipFill>
        <p:spPr>
          <a:xfrm>
            <a:off x="251520" y="4160519"/>
            <a:ext cx="4283968" cy="20726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992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4" y="4193324"/>
            <a:ext cx="3851920" cy="25679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Červen 2014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Problematické situace v průběhu kurzu a nácvik jejich zvládání</a:t>
            </a:r>
          </a:p>
          <a:p>
            <a:r>
              <a:rPr lang="cs-CZ" dirty="0" smtClean="0"/>
              <a:t>Lektor: Mgr. Daniel Sikora</a:t>
            </a:r>
          </a:p>
          <a:p>
            <a:r>
              <a:rPr lang="cs-CZ" dirty="0" smtClean="0"/>
              <a:t>Rozsah: 7VH + 1</a:t>
            </a:r>
          </a:p>
          <a:p>
            <a:r>
              <a:rPr lang="cs-CZ" dirty="0" smtClean="0"/>
              <a:t>Počet účastníků: 11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84024" y="6356352"/>
            <a:ext cx="4397678" cy="404919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44" y="2492896"/>
            <a:ext cx="3815916" cy="254394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693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8" b="17769"/>
          <a:stretch/>
        </p:blipFill>
        <p:spPr>
          <a:xfrm>
            <a:off x="179512" y="4581128"/>
            <a:ext cx="4283968" cy="19507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Srpen 2014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Materiálně didaktické prostředky ve vyučovacím procesu</a:t>
            </a:r>
          </a:p>
          <a:p>
            <a:r>
              <a:rPr lang="cs-CZ" dirty="0" smtClean="0"/>
              <a:t>Lektor: Mgr. Lucie Dokoupilová, </a:t>
            </a:r>
            <a:r>
              <a:rPr lang="cs-CZ" dirty="0" err="1" smtClean="0"/>
              <a:t>Ph</a:t>
            </a:r>
            <a:r>
              <a:rPr lang="cs-CZ" dirty="0" smtClean="0"/>
              <a:t>. D.</a:t>
            </a:r>
            <a:endParaRPr lang="cs-CZ" dirty="0"/>
          </a:p>
          <a:p>
            <a:r>
              <a:rPr lang="cs-CZ" dirty="0" smtClean="0"/>
              <a:t>Rozsah: 7VH + 1</a:t>
            </a:r>
          </a:p>
          <a:p>
            <a:r>
              <a:rPr lang="cs-CZ" dirty="0" smtClean="0"/>
              <a:t>Počet účastníků: 9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21496" y="6356352"/>
            <a:ext cx="4446240" cy="385016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356992"/>
            <a:ext cx="4320480" cy="28803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40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Září 2014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Motivace při vzdělávání dospělých, koncept celoživotního učení</a:t>
            </a:r>
          </a:p>
          <a:p>
            <a:r>
              <a:rPr lang="cs-CZ" dirty="0" smtClean="0"/>
              <a:t>Lektor: Mgr. et Bc. Jiří Klement</a:t>
            </a:r>
          </a:p>
          <a:p>
            <a:r>
              <a:rPr lang="cs-CZ" dirty="0" smtClean="0"/>
              <a:t>Rozsah: 7VH + 1</a:t>
            </a:r>
          </a:p>
          <a:p>
            <a:r>
              <a:rPr lang="cs-CZ" dirty="0" smtClean="0"/>
              <a:t>Počet účastníků: 3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55776" y="6356352"/>
            <a:ext cx="4248472" cy="501648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36" y="3273544"/>
            <a:ext cx="4860032" cy="324002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296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Shrnutí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Projektu se zúčastnilo celkem </a:t>
            </a:r>
            <a:br>
              <a:rPr lang="cs-CZ" b="1" dirty="0" smtClean="0"/>
            </a:br>
            <a:r>
              <a:rPr lang="cs-CZ" b="1" dirty="0" smtClean="0"/>
              <a:t>31 lektorů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2"/>
            <a:ext cx="871296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dirty="0" smtClean="0"/>
              <a:t>Monitorovací indikátory: </a:t>
            </a:r>
          </a:p>
          <a:p>
            <a:pPr>
              <a:buFontTx/>
              <a:buChar char="-"/>
            </a:pPr>
            <a:r>
              <a:rPr lang="cs-CZ" sz="2800" dirty="0" smtClean="0"/>
              <a:t>Počet podpořených osob – muži: 5 </a:t>
            </a:r>
          </a:p>
          <a:p>
            <a:pPr>
              <a:buFontTx/>
              <a:buChar char="-"/>
            </a:pPr>
            <a:r>
              <a:rPr lang="cs-CZ" sz="2800" dirty="0" smtClean="0"/>
              <a:t>Počet podpořených osob – ženy: 26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Počet úspěšně podpořených osob – muži: 23 </a:t>
            </a:r>
          </a:p>
          <a:p>
            <a:pPr>
              <a:buFontTx/>
              <a:buChar char="-"/>
            </a:pPr>
            <a:r>
              <a:rPr lang="cs-CZ" sz="2800" dirty="0" smtClean="0"/>
              <a:t>Počet úspěšně podpořených osob –ženy: 119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Celkový počet vydaných osvědčení: 142 </a:t>
            </a:r>
          </a:p>
          <a:p>
            <a:pPr marL="0" indent="0">
              <a:buNone/>
            </a:pPr>
            <a:r>
              <a:rPr lang="cs-CZ" sz="2800" dirty="0" smtClean="0"/>
              <a:t>Plánovaný indikátor : 136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Počet nově vytvořených produktů – modulů:</a:t>
            </a:r>
          </a:p>
          <a:p>
            <a:pPr marL="0" indent="0">
              <a:buNone/>
            </a:pPr>
            <a:r>
              <a:rPr lang="cs-CZ" sz="2800" dirty="0" smtClean="0"/>
              <a:t>17 (monitorovací indikátor splněn dle projektu)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381330"/>
            <a:ext cx="5328592" cy="385018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6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Kdo se na projektu podílel?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2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-   </a:t>
            </a:r>
            <a:r>
              <a:rPr lang="cs-CZ" b="1" dirty="0" smtClean="0"/>
              <a:t>Celkem 5 lektorů</a:t>
            </a:r>
          </a:p>
          <a:p>
            <a:pPr marL="0" indent="0">
              <a:buNone/>
            </a:pPr>
            <a:r>
              <a:rPr lang="cs-CZ" dirty="0" smtClean="0"/>
              <a:t>-   </a:t>
            </a:r>
            <a:r>
              <a:rPr lang="cs-CZ" b="1" dirty="0" smtClean="0"/>
              <a:t>Realizační tým:</a:t>
            </a:r>
          </a:p>
          <a:p>
            <a:r>
              <a:rPr lang="cs-CZ" dirty="0" smtClean="0"/>
              <a:t> manažer projektu Ing. et Bc. Magdalena Vrátná, následně po odchodu na MD pozici převzala PhDr. Jarmila Vrátná</a:t>
            </a:r>
          </a:p>
          <a:p>
            <a:r>
              <a:rPr lang="cs-CZ" dirty="0" smtClean="0"/>
              <a:t>Finanční manažer projektu Erika Jančová</a:t>
            </a:r>
          </a:p>
          <a:p>
            <a:pPr marL="0" indent="0">
              <a:buNone/>
            </a:pPr>
            <a:r>
              <a:rPr lang="cs-CZ" b="1" dirty="0" smtClean="0"/>
              <a:t>V rámci nepřímých nákladů se na projektu podíleli:</a:t>
            </a:r>
          </a:p>
          <a:p>
            <a:r>
              <a:rPr lang="cs-CZ" dirty="0" smtClean="0"/>
              <a:t>IT technik Ing. et Ing. Jiří </a:t>
            </a:r>
            <a:r>
              <a:rPr lang="cs-CZ" dirty="0" err="1" smtClean="0"/>
              <a:t>Polok</a:t>
            </a:r>
            <a:endParaRPr lang="cs-CZ" dirty="0" smtClean="0"/>
          </a:p>
          <a:p>
            <a:r>
              <a:rPr lang="cs-CZ" dirty="0" smtClean="0"/>
              <a:t>Administrativní a organizační práce Jana </a:t>
            </a:r>
            <a:r>
              <a:rPr lang="cs-CZ" dirty="0" err="1" smtClean="0"/>
              <a:t>Olszarová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2"/>
            <a:ext cx="4320480" cy="385016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8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Nejvěrnější účastníci?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kategorii ženy: (účast na 17 školících dnech)</a:t>
            </a:r>
          </a:p>
          <a:p>
            <a:r>
              <a:rPr lang="cs-CZ" dirty="0" smtClean="0"/>
              <a:t>Mgr. et Bc. Nina </a:t>
            </a:r>
            <a:r>
              <a:rPr lang="cs-CZ" dirty="0" err="1" smtClean="0"/>
              <a:t>Chwastková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 kategorii muži: (účast na 12 školících dnech)</a:t>
            </a:r>
          </a:p>
          <a:p>
            <a:r>
              <a:rPr lang="cs-CZ" dirty="0" smtClean="0"/>
              <a:t>Ing. et Ing. Jiří </a:t>
            </a:r>
            <a:r>
              <a:rPr lang="cs-CZ" dirty="0" err="1" smtClean="0"/>
              <a:t>Polok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381328"/>
            <a:ext cx="5472608" cy="476672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7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Zvýšeny lektorské kompetence lektorů dalšího vzdělávání</a:t>
            </a:r>
          </a:p>
          <a:p>
            <a:pPr>
              <a:buFontTx/>
              <a:buChar char="-"/>
            </a:pPr>
            <a:r>
              <a:rPr lang="cs-CZ" dirty="0" smtClean="0"/>
              <a:t>Zdokonalení přípravy a průběhu výuky pomocí profesionálnějšího využití multimediálních technologií</a:t>
            </a:r>
          </a:p>
          <a:p>
            <a:pPr>
              <a:buFontTx/>
              <a:buChar char="-"/>
            </a:pPr>
            <a:r>
              <a:rPr lang="cs-CZ" dirty="0" smtClean="0"/>
              <a:t>Dle evaluací účastníků i lektorů projekt hodnocen velmi kladně</a:t>
            </a:r>
          </a:p>
          <a:p>
            <a:pPr>
              <a:buFontTx/>
              <a:buChar char="-"/>
            </a:pPr>
            <a:r>
              <a:rPr lang="cs-CZ" dirty="0" smtClean="0"/>
              <a:t>Naplnění plánovaných cílů projektu na 100%</a:t>
            </a:r>
          </a:p>
          <a:p>
            <a:pPr>
              <a:buFontTx/>
              <a:buChar char="-"/>
            </a:pPr>
            <a:r>
              <a:rPr lang="cs-CZ" dirty="0" smtClean="0"/>
              <a:t>Pilotně vytvořeno a úspěšně ověřeno všech 17 vzdělávacích modulů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11760" y="6356352"/>
            <a:ext cx="4248472" cy="385015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5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Děkujeme všem účastníkům za jejich čas věnovaný sebevzdělávání a především pak lektorům za schopnost a ochotu předávat výtečným způsobem své lektorské zkušenosti a znalosti. </a:t>
            </a:r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Přejeme všem zúčastněným mnoho </a:t>
            </a:r>
          </a:p>
          <a:p>
            <a:pPr marL="0" indent="0" algn="ctr">
              <a:buNone/>
            </a:pPr>
            <a:r>
              <a:rPr lang="cs-CZ" b="1" dirty="0" smtClean="0"/>
              <a:t>úspěchů v jejich další práci. 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55776" y="6356352"/>
            <a:ext cx="4320480" cy="501648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813494"/>
            <a:ext cx="2736304" cy="5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D</a:t>
            </a:r>
            <a:r>
              <a:rPr lang="cs-CZ" dirty="0" smtClean="0"/>
              <a:t>oplnit a aktualizovat znalosti a praktické dovednosti lektorů dalšího vzdělávání, zaměřené na </a:t>
            </a:r>
            <a:r>
              <a:rPr lang="cs-CZ" dirty="0" err="1" smtClean="0"/>
              <a:t>andragogické</a:t>
            </a:r>
            <a:r>
              <a:rPr lang="cs-CZ" dirty="0" smtClean="0"/>
              <a:t> dovednosti a na realizaci a inovaci znalostí z obsluhy PC, zvýšení úrovně vzdělávání a zkvalitnění lektorské práce, primárně lektorů ze společnosti </a:t>
            </a:r>
            <a:r>
              <a:rPr lang="cs-CZ" dirty="0" err="1" smtClean="0"/>
              <a:t>EDLiT</a:t>
            </a:r>
            <a:r>
              <a:rPr lang="cs-CZ" dirty="0" smtClean="0"/>
              <a:t> s.r.o. Možnost účasti na vzdělávacích aktivitách využili také lektoři ze společnosti </a:t>
            </a:r>
            <a:r>
              <a:rPr lang="cs-CZ" dirty="0" err="1" smtClean="0"/>
              <a:t>KaPa</a:t>
            </a:r>
            <a:r>
              <a:rPr lang="cs-CZ" dirty="0" smtClean="0"/>
              <a:t> o.p.s.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39752" y="6356352"/>
            <a:ext cx="4464496" cy="365125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8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Tvorba 11 nových vzdělávacích modulů a učebních opor ke všem 17 vzdělávacím modulům</a:t>
            </a:r>
          </a:p>
          <a:p>
            <a:r>
              <a:rPr lang="cs-CZ" dirty="0" smtClean="0"/>
              <a:t>Pilotní proškolení  31 lektorů dalšího vzdělávání v oblasti PC dovedností a andragogiky v průběhu 17 tematických školení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Zakoupení elektronických zařízení využívaných ve výuce – interaktivní tabule, notebooky, digitální fotoaparát, digitální kamera, data-video projektor, multifunkční zařízení pro tisk, vazač pro kroužkovou vazbu…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11760" y="6356352"/>
            <a:ext cx="4680520" cy="313008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8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probíhalo?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smtClean="0"/>
              <a:t>Období říjen 2012 – únor 2013</a:t>
            </a:r>
            <a:r>
              <a:rPr lang="cs-CZ" sz="4400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Tvorba 6 učebních opor k již existujícím vzdělávacím modulům </a:t>
            </a:r>
          </a:p>
          <a:p>
            <a:pPr marL="0" indent="0">
              <a:buNone/>
            </a:pPr>
            <a:r>
              <a:rPr lang="cs-CZ" dirty="0" smtClean="0"/>
              <a:t> z oblasti IT </a:t>
            </a:r>
          </a:p>
          <a:p>
            <a:pPr marL="0" indent="0">
              <a:buNone/>
            </a:pPr>
            <a:r>
              <a:rPr lang="cs-CZ" dirty="0" smtClean="0"/>
              <a:t>(Ing. et Ing. Jiří </a:t>
            </a:r>
            <a:r>
              <a:rPr lang="cs-CZ" dirty="0" err="1" smtClean="0"/>
              <a:t>Polok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39752" y="6356352"/>
            <a:ext cx="4464496" cy="365759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44" y="3188580"/>
            <a:ext cx="4499992" cy="29999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61286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779096" cy="1162050"/>
          </a:xfrm>
        </p:spPr>
        <p:txBody>
          <a:bodyPr>
            <a:noAutofit/>
          </a:bodyPr>
          <a:lstStyle/>
          <a:p>
            <a:r>
              <a:rPr lang="cs-CZ" sz="4400" dirty="0"/>
              <a:t>Leden – srpen 2013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5101" y="1456000"/>
            <a:ext cx="4651651" cy="34872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456384" cy="5306268"/>
          </a:xfrm>
        </p:spPr>
        <p:txBody>
          <a:bodyPr>
            <a:noAutofit/>
          </a:bodyPr>
          <a:lstStyle/>
          <a:p>
            <a:r>
              <a:rPr lang="cs-CZ" sz="3200" dirty="0"/>
              <a:t>Setkání tvůrců učebních opor </a:t>
            </a:r>
            <a:r>
              <a:rPr lang="cs-CZ" sz="3200" dirty="0" err="1"/>
              <a:t>andragogických</a:t>
            </a:r>
            <a:r>
              <a:rPr lang="cs-CZ" sz="3200" dirty="0"/>
              <a:t> modulů a jejich následná tvorba – 10 modulů v rámci andragogiky </a:t>
            </a:r>
            <a:r>
              <a:rPr lang="cs-CZ" sz="3200" dirty="0" smtClean="0"/>
              <a:t>a </a:t>
            </a:r>
            <a:r>
              <a:rPr lang="cs-CZ" sz="3200" dirty="0"/>
              <a:t>11. modul </a:t>
            </a:r>
            <a:r>
              <a:rPr lang="cs-CZ" sz="3200" dirty="0" smtClean="0"/>
              <a:t>– Interaktivní </a:t>
            </a:r>
            <a:r>
              <a:rPr lang="cs-CZ" sz="3200" dirty="0"/>
              <a:t>tabule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95736" y="6356352"/>
            <a:ext cx="4752528" cy="385015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896544" cy="36724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780" y="188641"/>
            <a:ext cx="8229600" cy="850106"/>
          </a:xfrm>
        </p:spPr>
        <p:txBody>
          <a:bodyPr/>
          <a:lstStyle/>
          <a:p>
            <a:r>
              <a:rPr lang="cs-CZ" b="1" dirty="0" smtClean="0"/>
              <a:t>Únor 2013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052738"/>
            <a:ext cx="620303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První vzdělávání: </a:t>
            </a:r>
            <a:r>
              <a:rPr lang="cs-CZ" b="1" dirty="0" smtClean="0"/>
              <a:t>   MS WORD</a:t>
            </a:r>
          </a:p>
          <a:p>
            <a:r>
              <a:rPr lang="cs-CZ" dirty="0" smtClean="0"/>
              <a:t>Lektor: </a:t>
            </a:r>
            <a:r>
              <a:rPr lang="cs-CZ" b="1" dirty="0" smtClean="0"/>
              <a:t>Ing. et Ing. Jiří </a:t>
            </a:r>
            <a:r>
              <a:rPr lang="cs-CZ" b="1" dirty="0" err="1" smtClean="0"/>
              <a:t>Polok</a:t>
            </a:r>
            <a:endParaRPr lang="cs-CZ" b="1" dirty="0" smtClean="0"/>
          </a:p>
          <a:p>
            <a:r>
              <a:rPr lang="cs-CZ" dirty="0" smtClean="0"/>
              <a:t>Celkem 2x 4 VH + 1 VH</a:t>
            </a:r>
          </a:p>
          <a:p>
            <a:pPr marL="0" indent="0">
              <a:buNone/>
            </a:pPr>
            <a:r>
              <a:rPr lang="cs-CZ" dirty="0" smtClean="0"/>
              <a:t>     ověření znalostí, </a:t>
            </a:r>
          </a:p>
          <a:p>
            <a:r>
              <a:rPr lang="cs-CZ" dirty="0" smtClean="0"/>
              <a:t>Zúčastnilo se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celkem 9 osob</a:t>
            </a:r>
          </a:p>
          <a:p>
            <a:r>
              <a:rPr lang="cs-CZ" dirty="0" smtClean="0"/>
              <a:t>Učebna </a:t>
            </a:r>
            <a:r>
              <a:rPr lang="cs-CZ" dirty="0" err="1" smtClean="0"/>
              <a:t>EDLiT</a:t>
            </a:r>
            <a:r>
              <a:rPr lang="cs-CZ" dirty="0" smtClean="0"/>
              <a:t> s.r.o.,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Tyršova ul.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67744" y="6356352"/>
            <a:ext cx="4824536" cy="385016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5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2"/>
            <a:ext cx="4860032" cy="36450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780" y="188641"/>
            <a:ext cx="8229600" cy="850106"/>
          </a:xfrm>
        </p:spPr>
        <p:txBody>
          <a:bodyPr/>
          <a:lstStyle/>
          <a:p>
            <a:r>
              <a:rPr lang="cs-CZ" b="1" dirty="0" smtClean="0"/>
              <a:t>Březen 2013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052738"/>
            <a:ext cx="620303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    MS EXCEL</a:t>
            </a:r>
          </a:p>
          <a:p>
            <a:r>
              <a:rPr lang="cs-CZ" dirty="0" smtClean="0"/>
              <a:t>Lektor: </a:t>
            </a:r>
            <a:r>
              <a:rPr lang="cs-CZ" b="1" dirty="0" smtClean="0"/>
              <a:t>Ing. et Ing. Jiří </a:t>
            </a:r>
            <a:r>
              <a:rPr lang="cs-CZ" b="1" dirty="0" err="1" smtClean="0"/>
              <a:t>Polok</a:t>
            </a:r>
            <a:endParaRPr lang="cs-CZ" b="1" dirty="0" smtClean="0"/>
          </a:p>
          <a:p>
            <a:r>
              <a:rPr lang="cs-CZ" dirty="0" smtClean="0"/>
              <a:t>Celkem 2x 4 VH +1, </a:t>
            </a:r>
          </a:p>
          <a:p>
            <a:r>
              <a:rPr lang="cs-CZ" dirty="0" smtClean="0"/>
              <a:t>Zúčastnilo se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celkem 9 osob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79712" y="6281936"/>
            <a:ext cx="4446240" cy="459432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3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Duben + květen 2013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9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   Prezentační program Microsoft PowerPoint </a:t>
            </a:r>
          </a:p>
          <a:p>
            <a:pPr marL="0" indent="0">
              <a:buNone/>
            </a:pPr>
            <a:r>
              <a:rPr lang="cs-CZ" b="1" dirty="0" smtClean="0"/>
              <a:t>   Multimediální technologie ve vzdělávání</a:t>
            </a:r>
          </a:p>
          <a:p>
            <a:r>
              <a:rPr lang="cs-CZ" dirty="0" smtClean="0"/>
              <a:t>Lektor: Ing. </a:t>
            </a:r>
            <a:r>
              <a:rPr lang="cs-CZ" dirty="0"/>
              <a:t>e</a:t>
            </a:r>
            <a:r>
              <a:rPr lang="cs-CZ" dirty="0" smtClean="0"/>
              <a:t>t Ing. Jiří </a:t>
            </a:r>
            <a:r>
              <a:rPr lang="cs-CZ" dirty="0" err="1" smtClean="0"/>
              <a:t>Polok</a:t>
            </a:r>
            <a:endParaRPr lang="cs-CZ" dirty="0" smtClean="0"/>
          </a:p>
          <a:p>
            <a:r>
              <a:rPr lang="cs-CZ" dirty="0" smtClean="0"/>
              <a:t>Rozsah 2x 4 VH +1</a:t>
            </a:r>
          </a:p>
          <a:p>
            <a:r>
              <a:rPr lang="cs-CZ" dirty="0" smtClean="0"/>
              <a:t>Počet účastníků: 8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79712" y="6381329"/>
            <a:ext cx="4824536" cy="360039"/>
          </a:xfrm>
        </p:spPr>
        <p:txBody>
          <a:bodyPr/>
          <a:lstStyle/>
          <a:p>
            <a:r>
              <a:rPr lang="cs-CZ" dirty="0" smtClean="0"/>
              <a:t>I LEKTOR DALŠÍHO VZDĚLÁVÁNÍ POTŘEBUJE DALŠÍ VZDĚLÁVÁNÍ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r="14478"/>
          <a:stretch/>
        </p:blipFill>
        <p:spPr>
          <a:xfrm rot="6087338">
            <a:off x="5432966" y="3412178"/>
            <a:ext cx="3196309" cy="3048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332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1201</Words>
  <Application>Microsoft Office PowerPoint</Application>
  <PresentationFormat>Předvádění na obrazovce (4:3)</PresentationFormat>
  <Paragraphs>182</Paragraphs>
  <Slides>28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 Vítáme Vás na závěrečné konferenci projektu   I lektor dalšího vzdělávání potřebuje další vzdělávání </vt:lpstr>
      <vt:lpstr>Období trvání projektu:  1. 10. 2012 – 31. 10. 2014</vt:lpstr>
      <vt:lpstr>CÍL PROJEKTU</vt:lpstr>
      <vt:lpstr>Výsledky projektu</vt:lpstr>
      <vt:lpstr>Jak to probíhalo? </vt:lpstr>
      <vt:lpstr>Leden – srpen 2013</vt:lpstr>
      <vt:lpstr>Únor 2013</vt:lpstr>
      <vt:lpstr>Březen 2013</vt:lpstr>
      <vt:lpstr>Duben + květen 2013</vt:lpstr>
      <vt:lpstr>Červen 2013</vt:lpstr>
      <vt:lpstr>Srpen 2013</vt:lpstr>
      <vt:lpstr>Říjen 2013</vt:lpstr>
      <vt:lpstr>Říjen 2013</vt:lpstr>
      <vt:lpstr>Listopad – prosinec 2013</vt:lpstr>
      <vt:lpstr>Leden 2014</vt:lpstr>
      <vt:lpstr>Prezentace aplikace PowerPoint</vt:lpstr>
      <vt:lpstr>Únor 2014</vt:lpstr>
      <vt:lpstr>Březen 2014</vt:lpstr>
      <vt:lpstr>Duben 2014</vt:lpstr>
      <vt:lpstr>Květen 2014</vt:lpstr>
      <vt:lpstr>Červen 2014</vt:lpstr>
      <vt:lpstr>Srpen 2014</vt:lpstr>
      <vt:lpstr>Září 2014</vt:lpstr>
      <vt:lpstr>Shrnutí Projektu se zúčastnilo celkem  31 lektorů. </vt:lpstr>
      <vt:lpstr>Kdo se na projektu podílel?</vt:lpstr>
      <vt:lpstr>Nejvěrnější účastníci? </vt:lpstr>
      <vt:lpstr>Hodnocení projektu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Vítáme Vás na závěrečné konferenci projektu   I lektor dalšího vzdělávání potřebuje další vzdělávání</dc:title>
  <dc:creator>EDLiT s. r. o.</dc:creator>
  <cp:lastModifiedBy>EDLiT s. r. o.</cp:lastModifiedBy>
  <cp:revision>53</cp:revision>
  <dcterms:created xsi:type="dcterms:W3CDTF">2014-10-20T21:03:20Z</dcterms:created>
  <dcterms:modified xsi:type="dcterms:W3CDTF">2014-10-22T12:44:09Z</dcterms:modified>
</cp:coreProperties>
</file>